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8" r:id="rId3"/>
    <p:sldId id="262" r:id="rId4"/>
    <p:sldId id="263" r:id="rId5"/>
    <p:sldId id="280" r:id="rId6"/>
    <p:sldId id="257" r:id="rId7"/>
    <p:sldId id="266" r:id="rId8"/>
    <p:sldId id="267" r:id="rId9"/>
    <p:sldId id="259" r:id="rId10"/>
    <p:sldId id="258" r:id="rId11"/>
    <p:sldId id="260" r:id="rId12"/>
    <p:sldId id="261" r:id="rId13"/>
    <p:sldId id="274" r:id="rId14"/>
    <p:sldId id="275" r:id="rId15"/>
    <p:sldId id="264" r:id="rId16"/>
    <p:sldId id="269" r:id="rId17"/>
    <p:sldId id="270" r:id="rId18"/>
    <p:sldId id="273" r:id="rId19"/>
    <p:sldId id="265" r:id="rId20"/>
    <p:sldId id="279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71" autoAdjust="0"/>
  </p:normalViewPr>
  <p:slideViewPr>
    <p:cSldViewPr>
      <p:cViewPr>
        <p:scale>
          <a:sx n="50" d="100"/>
          <a:sy n="50" d="100"/>
        </p:scale>
        <p:origin x="-10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368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4A930-8F30-40DB-AD11-6EF919FBF6B4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ADBCC-7A2C-42F4-8B59-D94A8276FC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motion.com/video/x16jgq_how-anti-depressants-work_schoo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ihdr36WVi4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http://www.dailymotion.com/video/x16jgq_how-anti-depressants-work_school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ADBCC-7A2C-42F4-8B59-D94A8276FC3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554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Dark chocolate helped cure</a:t>
            </a:r>
            <a:r>
              <a:rPr lang="en-US" baseline="0" dirty="0" smtClean="0"/>
              <a:t> depression.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ADBCC-7A2C-42F4-8B59-D94A8276FC3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0479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ADBCC-7A2C-42F4-8B59-D94A8276FC3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7983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3:00 to 5:25</a:t>
            </a:r>
          </a:p>
          <a:p>
            <a:r>
              <a:rPr lang="en-US" dirty="0" smtClean="0">
                <a:hlinkClick r:id="rId3"/>
              </a:rPr>
              <a:t>http://www.youtube.com/watch?v=Zihdr36WVi4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ADBCC-7A2C-42F4-8B59-D94A8276FC3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6143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ADBCC-7A2C-42F4-8B59-D94A8276FC3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00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7220-9045-456F-B7DC-D02119281B6A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270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0EAE-C0FF-426C-86BF-F8C13D859571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2907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EB83-B254-4B62-9093-DFED802A5600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886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8C3A-AD86-4379-B32E-17857EE9A5FD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547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B32A-56B7-42F7-A1FC-468B63D81C0F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34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DAD2-CEFE-433E-922F-5B233C673B77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677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4EB0-42A8-4599-8C03-72D268A3A602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67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32CB-0275-4520-B8FA-5A321149F58B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67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2D9F-0F45-4CBD-8622-10FAE7B03335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069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28C2-79B1-4CCD-BFC6-1CDB8FBA65A8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462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1B11-64F7-48A8-A045-FACBB011C1A1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380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E5A17-8643-460A-AD55-514A76B80D60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6C2D-0254-4E94-95B1-6D4D45CB9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885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Zihdr36WVi4?version=3&amp;hl=en_US&amp;rel=0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dailymotion.com/video/x16jgq_how-anti-depressants-work_schoo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87975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Society is Too Dependent on SSRIs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6600" y="27709"/>
            <a:ext cx="1905000" cy="4572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Rachel Goldman &amp; Kyle Kauffman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96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Side Effects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5562600" cy="39624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Arial Narrow" pitchFamily="34" charset="0"/>
              </a:rPr>
              <a:t>The side effects are different for each individual </a:t>
            </a:r>
            <a:r>
              <a:rPr lang="en-US" sz="2400" dirty="0" smtClean="0">
                <a:latin typeface="Arial Narrow" pitchFamily="34" charset="0"/>
              </a:rPr>
              <a:t>and </a:t>
            </a:r>
            <a:r>
              <a:rPr lang="en-US" sz="2400" dirty="0">
                <a:latin typeface="Arial Narrow" pitchFamily="34" charset="0"/>
              </a:rPr>
              <a:t>are extremely lethal (WebMD, 2012</a:t>
            </a:r>
            <a:r>
              <a:rPr lang="en-US" sz="2400" dirty="0" smtClean="0">
                <a:latin typeface="Arial Narrow" pitchFamily="34" charset="0"/>
              </a:rPr>
              <a:t>).</a:t>
            </a:r>
          </a:p>
          <a:p>
            <a:pPr marL="0" indent="0" algn="ctr">
              <a:buNone/>
            </a:pPr>
            <a:endParaRPr lang="en-US" sz="2400" dirty="0" smtClean="0">
              <a:latin typeface="Arial Narrow" pitchFamily="34" charset="0"/>
            </a:endParaRPr>
          </a:p>
          <a:p>
            <a:pPr lvl="1"/>
            <a:r>
              <a:rPr lang="en-US" sz="2400" dirty="0">
                <a:latin typeface="Arial Narrow" pitchFamily="34" charset="0"/>
              </a:rPr>
              <a:t>Physical symptoms </a:t>
            </a:r>
            <a:endParaRPr lang="en-US" sz="2400" dirty="0" smtClean="0">
              <a:latin typeface="Arial Narrow" pitchFamily="34" charset="0"/>
            </a:endParaRPr>
          </a:p>
          <a:p>
            <a:pPr lvl="1"/>
            <a:endParaRPr lang="en-US" sz="2400" dirty="0" smtClean="0">
              <a:latin typeface="Arial Narrow" pitchFamily="34" charset="0"/>
            </a:endParaRPr>
          </a:p>
          <a:p>
            <a:pPr lvl="1"/>
            <a:r>
              <a:rPr lang="en-US" sz="2400" dirty="0" smtClean="0">
                <a:latin typeface="Arial Narrow" pitchFamily="34" charset="0"/>
              </a:rPr>
              <a:t>Sexual effects </a:t>
            </a:r>
          </a:p>
          <a:p>
            <a:pPr lvl="1"/>
            <a:endParaRPr lang="en-US" sz="2400" dirty="0">
              <a:latin typeface="Arial Narrow" pitchFamily="34" charset="0"/>
            </a:endParaRPr>
          </a:p>
          <a:p>
            <a:pPr lvl="1"/>
            <a:r>
              <a:rPr lang="en-US" sz="2400" dirty="0">
                <a:latin typeface="Arial Narrow" pitchFamily="34" charset="0"/>
              </a:rPr>
              <a:t>The most lethal of all, suicide. </a:t>
            </a:r>
            <a:r>
              <a:rPr lang="en-US" sz="2400" dirty="0" smtClean="0">
                <a:latin typeface="Arial Narrow" pitchFamily="34" charset="0"/>
              </a:rPr>
              <a:t>(Harvard </a:t>
            </a:r>
            <a:r>
              <a:rPr lang="en-US" sz="2400" dirty="0">
                <a:latin typeface="Arial Narrow" pitchFamily="34" charset="0"/>
              </a:rPr>
              <a:t>Health, 2005).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2.bp.blogspot.com/-LVl5b5ufBbI/T47uI2rL_yI/AAAAAAAAAJ8/G14l6TYHaYQ/s200/Screen+shot+2012-04-18+at+9.42.25+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286000"/>
            <a:ext cx="3481218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87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Narrow" pitchFamily="34" charset="0"/>
              </a:rPr>
              <a:t>Other Treatments</a:t>
            </a: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098" name="Picture 2" descr="http://curetogether.com/blog/wp-content/uploads/2010/04/Picture-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0200"/>
            <a:ext cx="5181600" cy="472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raphics8.nytimes.com/images/2011/01/07/science/Light-Therapy/Light-Therapy-articleInline-v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65564"/>
            <a:ext cx="1809750" cy="1485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2.gstatic.com/images?q=tbn:ANd9GcTdKlOfbjH1u5WOfbE3Lw3sheVDw6Gwmmr3Xd0YploYxTKFosT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1743075" cy="2619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encrypted-tbn2.gstatic.com/images?q=tbn:ANd9GcRVK7yaL74-ugrJ_bTj87wVqjwH8f3hqMmy8iug5f5PLcu1pnZ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37" y="3051464"/>
            <a:ext cx="1828800" cy="1243854"/>
          </a:xfrm>
          <a:prstGeom prst="round2DiagRect">
            <a:avLst>
              <a:gd name="adj1" fmla="val 16667"/>
              <a:gd name="adj2" fmla="val 4245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61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Therapies</a:t>
            </a:r>
            <a:endParaRPr lang="en-US" b="1" cap="all" dirty="0">
              <a:ln w="90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http://www.nature.com/scientificamericanmind/journal/v18/n5/images/scientificamericanmind1007-80-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02816"/>
            <a:ext cx="8001000" cy="4516984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342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Placebo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 descr="http://3.bp.blogspot.com/-9grfUXV2Lx0/T5dxg_VlqaI/AAAAAAAAAK4/4FbMytxQX_U/s320/dcr0219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71660"/>
            <a:ext cx="5257800" cy="4436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2.bp.blogspot.com/-upGJISIyioM/T5eHM-X_HYI/AAAAAAAAALA/ZfvUw0E6Ok0/s320/placeb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0650" y="1445814"/>
            <a:ext cx="3962400" cy="52832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752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“The Placebo Effect” Studies</a:t>
            </a:r>
            <a:endParaRPr lang="en-US" dirty="0"/>
          </a:p>
        </p:txBody>
      </p:sp>
      <p:pic>
        <p:nvPicPr>
          <p:cNvPr id="5" name="Zihdr36WVi4?version=3&amp;hl=en_US&amp;rel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38200" y="1905000"/>
            <a:ext cx="746760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879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19099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 Narrow" pitchFamily="34" charset="0"/>
              </a:rPr>
              <a:t>Is the </a:t>
            </a:r>
            <a:r>
              <a:rPr lang="en-US" dirty="0">
                <a:latin typeface="Arial Narrow" pitchFamily="34" charset="0"/>
              </a:rPr>
              <a:t>base of how SSRIs are prescribed and why they tend to be overly </a:t>
            </a:r>
            <a:r>
              <a:rPr lang="en-US" dirty="0" smtClean="0">
                <a:latin typeface="Arial Narrow" pitchFamily="34" charset="0"/>
              </a:rPr>
              <a:t>prescribed (NCHS, 2011).</a:t>
            </a:r>
          </a:p>
          <a:p>
            <a:r>
              <a:rPr lang="en-US" dirty="0">
                <a:latin typeface="Arial Narrow" pitchFamily="34" charset="0"/>
              </a:rPr>
              <a:t>The government had done a study to see which drug was the most prescribed in the United States, antidepressant was number one (NCHS, 2011).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096000" y="2438400"/>
            <a:ext cx="2819400" cy="37856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“Prozac has internal documents, some dating to the mid-1980’s, as well as government applications and patents, indicate that the pharmaceutical giant has known for years that its best-selling drug (Prozac) could cause suicidal reactions in a small but significant number of patients” (Garnett, 2000).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92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5181600" cy="51816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Arial Narrow" pitchFamily="34" charset="0"/>
              </a:rPr>
              <a:t>Depression costs the US economy more than US$ 43 billion </a:t>
            </a:r>
            <a:r>
              <a:rPr lang="en-US" sz="2200" dirty="0" smtClean="0">
                <a:latin typeface="Arial Narrow" pitchFamily="34" charset="0"/>
              </a:rPr>
              <a:t>annually. (World </a:t>
            </a:r>
            <a:r>
              <a:rPr lang="en-US" sz="2200" dirty="0">
                <a:latin typeface="Arial Narrow" pitchFamily="34" charset="0"/>
              </a:rPr>
              <a:t>Health Organization, 2007). </a:t>
            </a:r>
            <a:endParaRPr lang="en-US" sz="2200" dirty="0" smtClean="0">
              <a:latin typeface="Arial Narrow" pitchFamily="34" charset="0"/>
            </a:endParaRPr>
          </a:p>
          <a:p>
            <a:endParaRPr lang="en-US" sz="2200" dirty="0" smtClean="0">
              <a:latin typeface="Arial Narrow" pitchFamily="34" charset="0"/>
            </a:endParaRPr>
          </a:p>
          <a:p>
            <a:r>
              <a:rPr lang="en-US" sz="2200" dirty="0">
                <a:latin typeface="Arial Narrow" pitchFamily="34" charset="0"/>
              </a:rPr>
              <a:t>For having insurance, therapy can be as little as $25 for one session, for antidepressants it can be as little as $5, but it all depends on the insurance company the individual has (ADAA, 2012). </a:t>
            </a:r>
            <a:endParaRPr lang="en-US" sz="2200" dirty="0" smtClean="0">
              <a:latin typeface="Arial Narrow" pitchFamily="34" charset="0"/>
            </a:endParaRPr>
          </a:p>
          <a:p>
            <a:endParaRPr lang="en-US" sz="2200" dirty="0" smtClean="0">
              <a:latin typeface="Arial Narrow" pitchFamily="34" charset="0"/>
            </a:endParaRPr>
          </a:p>
          <a:p>
            <a:r>
              <a:rPr lang="en-US" sz="2200" dirty="0">
                <a:latin typeface="Arial Narrow" pitchFamily="34" charset="0"/>
              </a:rPr>
              <a:t>Therapy can cost $100 or more per hour, on the other hand antidepressants can cost around $</a:t>
            </a:r>
            <a:r>
              <a:rPr lang="en-US" sz="2200" dirty="0" smtClean="0">
                <a:latin typeface="Arial Narrow" pitchFamily="34" charset="0"/>
              </a:rPr>
              <a:t>50. (ADAA</a:t>
            </a:r>
            <a:r>
              <a:rPr lang="en-US" sz="2200" dirty="0">
                <a:latin typeface="Arial Narrow" pitchFamily="34" charset="0"/>
              </a:rPr>
              <a:t>, 2012).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4038600" cy="5105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78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Lawsuit – Black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38300"/>
            <a:ext cx="3733801" cy="49911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>
                <a:latin typeface="Arial Narrow" pitchFamily="34" charset="0"/>
              </a:rPr>
              <a:t>Under Pennsylvania law, a husband has sued manufacturers, designers, and distributors of antidepressant medication due to the death of his wife (Reuters, 2012). </a:t>
            </a:r>
            <a:endParaRPr lang="en-US" dirty="0" smtClean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She had committed suicide and there was allegedly no warning for suicidal thoughts, which goes against the black-box label that is supposed to be on every antidepressant (Reuters, 2012). </a:t>
            </a:r>
            <a:endParaRPr lang="en-US" dirty="0" smtClean="0">
              <a:latin typeface="Arial Narrow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3314" name="Picture 2" descr="https://encrypted-tbn0.gstatic.com/images?q=tbn:ANd9GcSpVfIiX8CDSYDEeIxCDTBgDZ-uDo4qmUOrrtnClwfAPlOKaP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43100"/>
            <a:ext cx="4038600" cy="4267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85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encrypted-tbn3.gstatic.com/images?q=tbn:ANd9GcQKq7wmSGX91pPc2J8RnebpN34s69qcWy1_tuQgSI0WLP9Af80xR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69043">
            <a:off x="-43499" y="2246041"/>
            <a:ext cx="4842114" cy="3626914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Lawsuit- Zoloft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81500" y="1834634"/>
            <a:ext cx="4724400" cy="50167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Narrow" pitchFamily="34" charset="0"/>
              </a:rPr>
              <a:t>“What if a person who is depressed eats a piece of pizza and gets an upset stomach, because it’s greasy and the individual out of nowhere says, that’s the last straw. I am committing suicide! Could the pizza be held responsible?” –Pfizer (Yeoman, 2007)</a:t>
            </a:r>
            <a:endParaRPr lang="en-US" sz="3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28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Lawsuit- Pregnancy</a:t>
            </a:r>
            <a:endParaRPr lang="en-US" dirty="0">
              <a:ln w="18415" cmpd="sng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According to </a:t>
            </a:r>
            <a:r>
              <a:rPr lang="en-US" sz="2400" dirty="0" err="1" smtClean="0">
                <a:latin typeface="Arial Narrow" pitchFamily="34" charset="0"/>
              </a:rPr>
              <a:t>Domar</a:t>
            </a:r>
            <a:r>
              <a:rPr lang="en-US" sz="2400" dirty="0" smtClean="0">
                <a:latin typeface="Arial Narrow" pitchFamily="34" charset="0"/>
              </a:rPr>
              <a:t>, “cognitive behavioral therapy is just as effective and safer during pregnancy” (</a:t>
            </a:r>
            <a:r>
              <a:rPr lang="en-US" sz="2400" dirty="0" err="1" smtClean="0">
                <a:latin typeface="Arial Narrow" pitchFamily="34" charset="0"/>
              </a:rPr>
              <a:t>Weintraub</a:t>
            </a:r>
            <a:r>
              <a:rPr lang="en-US" sz="2400" dirty="0" smtClean="0">
                <a:latin typeface="Arial Narrow" pitchFamily="34" charset="0"/>
              </a:rPr>
              <a:t>, 2012)</a:t>
            </a:r>
          </a:p>
          <a:p>
            <a:r>
              <a:rPr lang="en-US" sz="2400" dirty="0" smtClean="0">
                <a:latin typeface="Arial Narrow" pitchFamily="34" charset="0"/>
              </a:rPr>
              <a:t>Studies show that antidepressants used during pregnancy are linked to: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Miscarriage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Preterm birth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Rare heart defects and;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Behavioral problems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Arial Narrow" pitchFamily="34" charset="0"/>
              </a:rPr>
              <a:t>(</a:t>
            </a:r>
            <a:r>
              <a:rPr lang="en-US" sz="2400" dirty="0" err="1" smtClean="0">
                <a:latin typeface="Arial Narrow" pitchFamily="34" charset="0"/>
              </a:rPr>
              <a:t>Weintraub</a:t>
            </a:r>
            <a:r>
              <a:rPr lang="en-US" sz="2400" dirty="0" smtClean="0">
                <a:latin typeface="Arial Narrow" pitchFamily="34" charset="0"/>
              </a:rPr>
              <a:t>, 2012)</a:t>
            </a:r>
          </a:p>
          <a:p>
            <a:pPr marL="457200" lvl="1" indent="0">
              <a:buNone/>
            </a:pPr>
            <a:endParaRPr lang="en-US" sz="2400" dirty="0">
              <a:latin typeface="Arial Narrow" pitchFamily="34" charset="0"/>
            </a:endParaRPr>
          </a:p>
          <a:p>
            <a:pPr marL="457200" lvl="1" indent="0">
              <a:buNone/>
            </a:pPr>
            <a:endParaRPr lang="en-US" sz="2400" dirty="0">
              <a:latin typeface="Arial Narrow" pitchFamily="34" charset="0"/>
            </a:endParaRPr>
          </a:p>
        </p:txBody>
      </p:sp>
      <p:pic>
        <p:nvPicPr>
          <p:cNvPr id="9220" name="Picture 4" descr="https://encrypted-tbn1.gstatic.com/images?q=tbn:ANd9GcTJg7S2XKtMBs_poBzo0FY1stVwBN0qzqeLDUT0I5DXVW4R2v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0964" y="3733800"/>
            <a:ext cx="5034643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70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pic>
        <p:nvPicPr>
          <p:cNvPr id="12294" name="Picture 6" descr="https://encrypted-tbn3.gstatic.com/images?q=tbn:ANd9GcQRNou3e9l93mLBWPcOPPXUS9EXF55_7A6SvatkBgcqHD1_ab4tY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617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Future Implications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43050"/>
            <a:ext cx="8001000" cy="5067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728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Work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5318"/>
            <a:ext cx="4972050" cy="3962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en-US" sz="4900" i="1" dirty="0"/>
              <a:t>Antidepressants: Myths and facts about </a:t>
            </a:r>
            <a:r>
              <a:rPr lang="en-US" sz="4900" i="1" dirty="0" err="1"/>
              <a:t>ssris</a:t>
            </a:r>
            <a:r>
              <a:rPr lang="en-US" sz="4900" dirty="0"/>
              <a:t>. ( 2012). Retrieved from 	http://www.webmd.com/depression/ssris-myths-and-facts-about-antidepressants </a:t>
            </a:r>
          </a:p>
          <a:p>
            <a:r>
              <a:rPr lang="en-US" sz="4900" i="1" dirty="0"/>
              <a:t>Anxiety disorders association of </a:t>
            </a:r>
            <a:r>
              <a:rPr lang="en-US" sz="4900" i="1" dirty="0" err="1"/>
              <a:t>america</a:t>
            </a:r>
            <a:r>
              <a:rPr lang="en-US" sz="4900" dirty="0"/>
              <a:t>. (2010). Retrieved from http://www.adaa.org/finding-help/treatment/low-cost-treatment</a:t>
            </a:r>
          </a:p>
          <a:p>
            <a:r>
              <a:rPr lang="en-US" sz="4900" dirty="0"/>
              <a:t>Bate , R., &amp;</a:t>
            </a:r>
            <a:r>
              <a:rPr lang="en-US" sz="4900" dirty="0" err="1"/>
              <a:t>Calfee</a:t>
            </a:r>
            <a:r>
              <a:rPr lang="en-US" sz="4900" dirty="0"/>
              <a:t> , J. World Health Organization, (2004). Pharmaceutical and the worldwide </a:t>
            </a:r>
            <a:r>
              <a:rPr lang="en-US" sz="4900" dirty="0" err="1"/>
              <a:t>hivepidemic</a:t>
            </a:r>
            <a:r>
              <a:rPr lang="en-US" sz="4900" dirty="0"/>
              <a:t>: can a stakeholder model work? Retrieved from Joint Center </a:t>
            </a:r>
            <a:r>
              <a:rPr lang="en-US" sz="4900" dirty="0" err="1"/>
              <a:t>website:http</a:t>
            </a:r>
            <a:r>
              <a:rPr lang="en-US" sz="4900" dirty="0"/>
              <a:t>://www.who.int/intellectualproperty/news/en/Submission-Calfee.pdf   </a:t>
            </a:r>
          </a:p>
          <a:p>
            <a:r>
              <a:rPr lang="en-US" sz="4900" dirty="0"/>
              <a:t>Berger, F. K., &amp; </a:t>
            </a:r>
            <a:r>
              <a:rPr lang="en-US" sz="4900" dirty="0" err="1"/>
              <a:t>Zieve</a:t>
            </a:r>
            <a:r>
              <a:rPr lang="en-US" sz="4900" dirty="0"/>
              <a:t>, D. (2011, March 15). </a:t>
            </a:r>
            <a:r>
              <a:rPr lang="en-US" sz="4900" i="1" dirty="0"/>
              <a:t>Major depression</a:t>
            </a:r>
            <a:r>
              <a:rPr lang="en-US" sz="4900" dirty="0"/>
              <a:t>. Retrieved from http://www.ncbi.nlm.nih.gov/pubmedhealth/PMH0001941/    (Berger &amp; </a:t>
            </a:r>
            <a:r>
              <a:rPr lang="en-US" sz="4900" dirty="0" err="1"/>
              <a:t>Zieve</a:t>
            </a:r>
            <a:r>
              <a:rPr lang="en-US" sz="4900" dirty="0"/>
              <a:t>, 2011)</a:t>
            </a:r>
          </a:p>
          <a:p>
            <a:r>
              <a:rPr lang="en-US" sz="4900" dirty="0"/>
              <a:t>Brennan, B. (2008, April 16). What are the side effects associated with antidepressant treatment for anxiety disorder, and are there long-term risks?. ABC News. Retrieved from 	http://abcnews.go.com/Health/AnxietyTreating/story?id=4665296</a:t>
            </a:r>
          </a:p>
          <a:p>
            <a:r>
              <a:rPr lang="en-US" sz="4900" dirty="0"/>
              <a:t>Crockett MJ et al. Serotonin selectively influences moral judgment and behavior through effects on harm aversion. </a:t>
            </a:r>
            <a:r>
              <a:rPr lang="en-US" sz="4900" dirty="0" err="1"/>
              <a:t>Proc</a:t>
            </a:r>
            <a:r>
              <a:rPr lang="en-US" sz="4900" dirty="0"/>
              <a:t> </a:t>
            </a:r>
            <a:r>
              <a:rPr lang="en-US" sz="4900" dirty="0" err="1"/>
              <a:t>Natl</a:t>
            </a:r>
            <a:r>
              <a:rPr lang="en-US" sz="4900" dirty="0"/>
              <a:t> </a:t>
            </a:r>
            <a:r>
              <a:rPr lang="en-US" sz="4900" dirty="0" err="1"/>
              <a:t>Acad</a:t>
            </a:r>
            <a:r>
              <a:rPr lang="en-US" sz="4900" dirty="0"/>
              <a:t> </a:t>
            </a:r>
            <a:r>
              <a:rPr lang="en-US" sz="4900" dirty="0" err="1"/>
              <a:t>Sci</a:t>
            </a:r>
            <a:r>
              <a:rPr lang="en-US" sz="4900" dirty="0"/>
              <a:t> U S A 2010 Oct 5; 107:17433.</a:t>
            </a:r>
          </a:p>
          <a:p>
            <a:r>
              <a:rPr lang="en-US" sz="4900" dirty="0"/>
              <a:t>Currie , J. (2005, May ). </a:t>
            </a:r>
            <a:r>
              <a:rPr lang="en-US" sz="4900" i="1" dirty="0"/>
              <a:t>The marketization of depression: Prescribing </a:t>
            </a:r>
            <a:r>
              <a:rPr lang="en-US" sz="4900" i="1" dirty="0" err="1"/>
              <a:t>ssri</a:t>
            </a:r>
            <a:r>
              <a:rPr lang="en-US" sz="4900" i="1" dirty="0"/>
              <a:t> antidepressants to women*</a:t>
            </a:r>
            <a:r>
              <a:rPr lang="en-US" sz="4900" dirty="0"/>
              <a:t>. Retrieved from http://psychrights.org/articles/ssris.pdf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05400" y="2057400"/>
            <a:ext cx="3810000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Depression diagnosis, depression disorder, treatment of depression. (2007, January 24). Retrieved from http://www.searo.who.int/en/section1174/section1199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Diaz, S., </a:t>
            </a:r>
            <a:r>
              <a:rPr lang="en-US" sz="1400" dirty="0" err="1" smtClean="0"/>
              <a:t>Doly</a:t>
            </a:r>
            <a:r>
              <a:rPr lang="en-US" sz="1400" dirty="0" smtClean="0"/>
              <a:t>, S., </a:t>
            </a:r>
            <a:r>
              <a:rPr lang="en-US" sz="1400" dirty="0" err="1" smtClean="0"/>
              <a:t>Narboux-Nême</a:t>
            </a:r>
            <a:r>
              <a:rPr lang="en-US" sz="1400" dirty="0" smtClean="0"/>
              <a:t>,, N., Fernandez, S., </a:t>
            </a:r>
            <a:r>
              <a:rPr lang="en-US" sz="1400" dirty="0" err="1" smtClean="0"/>
              <a:t>Mazot</a:t>
            </a:r>
            <a:r>
              <a:rPr lang="en-US" sz="1400" dirty="0" smtClean="0"/>
              <a:t>, P., </a:t>
            </a:r>
            <a:r>
              <a:rPr lang="en-US" sz="1400" dirty="0" err="1" smtClean="0"/>
              <a:t>Banas</a:t>
            </a:r>
            <a:r>
              <a:rPr lang="en-US" sz="1400" dirty="0" smtClean="0"/>
              <a:t>, S., </a:t>
            </a:r>
            <a:r>
              <a:rPr lang="en-US" sz="1400" dirty="0" err="1" smtClean="0"/>
              <a:t>Boutourlinsky</a:t>
            </a:r>
            <a:r>
              <a:rPr lang="en-US" sz="1400" dirty="0" smtClean="0"/>
              <a:t>, K., &amp;</a:t>
            </a:r>
            <a:r>
              <a:rPr lang="en-US" sz="1400" dirty="0" err="1" smtClean="0"/>
              <a:t>Moutkine</a:t>
            </a:r>
            <a:r>
              <a:rPr lang="en-US" sz="1400" dirty="0" smtClean="0"/>
              <a:t>, I. (2011). 5-ht2b receptors are required for serotonin-selective antidepressant actions. US National Library of Medicine National Institutes of Health, 17(2), 154–163. . Retrieved from http://www.ncbi.nlm.nih.gov/pmc/articles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Dietz, L. (2012, August). </a:t>
            </a:r>
            <a:r>
              <a:rPr lang="en-US" sz="1400" i="1" dirty="0" smtClean="0"/>
              <a:t>Wrongful death</a:t>
            </a:r>
            <a:r>
              <a:rPr lang="en-US" sz="1400" dirty="0" smtClean="0"/>
              <a:t>. Retrieved from http://campus.westlaw.com.ezproxy.fgcu.edu/result/default.wl?cfid=1&amp;mt=CampusLaw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25713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Work Cited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en-US" dirty="0" smtClean="0"/>
              <a:t>Mao, K. (2012, May 28). </a:t>
            </a:r>
            <a:r>
              <a:rPr lang="en-US" i="1" dirty="0" smtClean="0"/>
              <a:t>Anti-depressants (the religion of </a:t>
            </a:r>
            <a:r>
              <a:rPr lang="en-US" i="1" dirty="0" err="1" smtClean="0"/>
              <a:t>ssri</a:t>
            </a:r>
            <a:r>
              <a:rPr lang="en-US" i="1" dirty="0" smtClean="0"/>
              <a:t>) </a:t>
            </a:r>
            <a:r>
              <a:rPr lang="en-US" dirty="0" smtClean="0"/>
              <a:t>. Retrieved from 	http://churchofpossibility.com/2012/05/28/anti-depressants-the-religion-of-ssri/</a:t>
            </a:r>
          </a:p>
          <a:p>
            <a:r>
              <a:rPr lang="en-US" i="1" dirty="0" smtClean="0"/>
              <a:t>Medicinenet.com </a:t>
            </a:r>
            <a:r>
              <a:rPr lang="en-US" dirty="0" smtClean="0"/>
              <a:t>. (</a:t>
            </a:r>
            <a:r>
              <a:rPr lang="en-US" dirty="0" err="1" smtClean="0"/>
              <a:t>n.d.</a:t>
            </a:r>
            <a:r>
              <a:rPr lang="en-US" dirty="0" smtClean="0"/>
              <a:t>). Retrieved from http://www.medicinenet.com/psychotherapy/article.htm </a:t>
            </a:r>
          </a:p>
          <a:p>
            <a:r>
              <a:rPr lang="en-US" dirty="0" smtClean="0"/>
              <a:t>NIMH. (2011, July 27). </a:t>
            </a:r>
            <a:r>
              <a:rPr lang="en-US" i="1" dirty="0" smtClean="0"/>
              <a:t>www.nimh.nih.gov</a:t>
            </a:r>
            <a:r>
              <a:rPr lang="en-US" dirty="0" smtClean="0"/>
              <a:t>. Retrieved from 	http://www.nimh.nih.gov/health/publications/depression/what-is-depression.shtml         </a:t>
            </a:r>
          </a:p>
          <a:p>
            <a:r>
              <a:rPr lang="en-US" dirty="0" smtClean="0"/>
              <a:t>Putting Science in the Dock Barry Yeoman 	2007 https://www.paxilprogress.org/forums/showthread.php?t=25859</a:t>
            </a:r>
          </a:p>
          <a:p>
            <a:r>
              <a:rPr lang="en-US" dirty="0" smtClean="0"/>
              <a:t>Richter, R. (2012, Spring). Special report: Positive charge; new technology to treat depression. Retrieved from http://stanmed.stanford.edu/2012spring/article2.html</a:t>
            </a:r>
          </a:p>
          <a:p>
            <a:r>
              <a:rPr lang="en-US" dirty="0" smtClean="0"/>
              <a:t>Silver, J. (2010, November). </a:t>
            </a:r>
            <a:r>
              <a:rPr lang="en-US" i="1" dirty="0" smtClean="0"/>
              <a:t>Can </a:t>
            </a:r>
            <a:r>
              <a:rPr lang="en-US" i="1" dirty="0" err="1" smtClean="0"/>
              <a:t>ssris</a:t>
            </a:r>
            <a:r>
              <a:rPr lang="en-US" i="1" dirty="0" smtClean="0"/>
              <a:t> affect morality?</a:t>
            </a:r>
            <a:r>
              <a:rPr lang="en-US" dirty="0" smtClean="0"/>
              <a:t>. Retrieved from http://psychiatry.jwatch.org/cgi/content/full/2010/1108/2</a:t>
            </a:r>
          </a:p>
          <a:p>
            <a:r>
              <a:rPr lang="en-US" i="1" dirty="0" err="1" smtClean="0"/>
              <a:t>Ssri</a:t>
            </a:r>
            <a:r>
              <a:rPr lang="en-US" i="1" dirty="0" smtClean="0"/>
              <a:t> side effects: Harvard mental health letter discusses the real risks of antidepressants</a:t>
            </a:r>
            <a:r>
              <a:rPr lang="en-US" dirty="0" smtClean="0"/>
              <a:t>. (2005, May). Retrieved from http://www.health.harvard.edu/press_releases/ssri_side_effects  ("</a:t>
            </a:r>
            <a:r>
              <a:rPr lang="en-US" dirty="0" err="1" smtClean="0"/>
              <a:t>Ssri</a:t>
            </a:r>
            <a:r>
              <a:rPr lang="en-US" dirty="0" smtClean="0"/>
              <a:t> side effects:," 2005)</a:t>
            </a:r>
          </a:p>
          <a:p>
            <a:r>
              <a:rPr lang="en-US" dirty="0" smtClean="0"/>
              <a:t>Wade , A., Johnson , P., &amp; </a:t>
            </a:r>
            <a:r>
              <a:rPr lang="en-US" dirty="0" err="1" smtClean="0"/>
              <a:t>McConnachie</a:t>
            </a:r>
            <a:r>
              <a:rPr lang="en-US" dirty="0" smtClean="0"/>
              <a:t> , A. (26, November 2010). </a:t>
            </a:r>
            <a:r>
              <a:rPr lang="en-US" i="1" dirty="0" smtClean="0"/>
              <a:t>Antidepressant treatment and cultural differences - a survey of the attitudes of physicians and patients in </a:t>
            </a:r>
            <a:r>
              <a:rPr lang="en-US" i="1" dirty="0" err="1" smtClean="0"/>
              <a:t>sweden</a:t>
            </a:r>
            <a:r>
              <a:rPr lang="en-US" i="1" dirty="0" smtClean="0"/>
              <a:t> and turkey</a:t>
            </a:r>
            <a:r>
              <a:rPr lang="en-US" dirty="0" smtClean="0"/>
              <a:t>. Retrieved from http://www.biomedcentral.com/1471-2296/11/93</a:t>
            </a:r>
          </a:p>
          <a:p>
            <a:r>
              <a:rPr lang="en-US" dirty="0" smtClean="0"/>
              <a:t>Yeoman , B. (2004). </a:t>
            </a:r>
            <a:r>
              <a:rPr lang="en-US" i="1" dirty="0" smtClean="0"/>
              <a:t>Putting science in the dock</a:t>
            </a:r>
            <a:r>
              <a:rPr lang="en-US" dirty="0" smtClean="0"/>
              <a:t>. Retrieved from https://www.paxilprogress.org/forums/showthread.php?t=25859 </a:t>
            </a:r>
          </a:p>
          <a:p>
            <a:pPr marL="285750" indent="-28575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68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Science</a:t>
            </a:r>
            <a:endParaRPr lang="en-US" dirty="0">
              <a:ln w="10541" cmpd="sng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6482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Narrow" pitchFamily="34" charset="0"/>
              </a:rPr>
              <a:t>The </a:t>
            </a:r>
            <a:r>
              <a:rPr lang="en-US" dirty="0">
                <a:latin typeface="Arial Narrow" pitchFamily="34" charset="0"/>
              </a:rPr>
              <a:t>depressed brain has a smaller prefrontal cortex (Richter, 2012</a:t>
            </a:r>
            <a:r>
              <a:rPr lang="en-US" dirty="0" smtClean="0">
                <a:latin typeface="Arial Narrow" pitchFamily="34" charset="0"/>
              </a:rPr>
              <a:t>).</a:t>
            </a:r>
          </a:p>
          <a:p>
            <a:r>
              <a:rPr lang="en-US" dirty="0" smtClean="0">
                <a:latin typeface="Arial Narrow" pitchFamily="34" charset="0"/>
              </a:rPr>
              <a:t>Helps </a:t>
            </a:r>
            <a:r>
              <a:rPr lang="en-US" dirty="0">
                <a:latin typeface="Arial Narrow" pitchFamily="34" charset="0"/>
              </a:rPr>
              <a:t>scientists and medical </a:t>
            </a:r>
            <a:r>
              <a:rPr lang="en-US" dirty="0" smtClean="0">
                <a:latin typeface="Arial Narrow" pitchFamily="34" charset="0"/>
              </a:rPr>
              <a:t>personal </a:t>
            </a:r>
            <a:r>
              <a:rPr lang="en-US" dirty="0">
                <a:latin typeface="Arial Narrow" pitchFamily="34" charset="0"/>
              </a:rPr>
              <a:t>to comprehend what depression is caused by and how it affects the brain (Richter, 2012). </a:t>
            </a:r>
            <a:endParaRPr lang="en-US" dirty="0" smtClean="0">
              <a:latin typeface="Arial Narrow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http://upload.wikimedia.org/wikipedia/commons/thumb/c/c4/Serotonin-2D-skeletal.svg/200px-Serotonin-2D-skeleta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57400"/>
            <a:ext cx="5046896" cy="355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896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02" y="152400"/>
            <a:ext cx="82296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0564" y="1603664"/>
            <a:ext cx="5638800" cy="522662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Learn effective </a:t>
            </a:r>
            <a:r>
              <a:rPr lang="en-US" dirty="0"/>
              <a:t>ways for treating the brain and the prefrontal cortex which controls the people’s emotions (Diaz, 2011</a:t>
            </a:r>
            <a:r>
              <a:rPr lang="en-US" dirty="0" smtClean="0"/>
              <a:t>)</a:t>
            </a:r>
          </a:p>
          <a:p>
            <a:r>
              <a:rPr lang="en-US" dirty="0" smtClean="0"/>
              <a:t>Will </a:t>
            </a:r>
            <a:r>
              <a:rPr lang="en-US" dirty="0"/>
              <a:t>help lead to more improved treatments for depression and improve the quality of SSRIs (</a:t>
            </a:r>
            <a:r>
              <a:rPr lang="en-US" dirty="0" err="1"/>
              <a:t>Gawley</a:t>
            </a:r>
            <a:r>
              <a:rPr lang="en-US" dirty="0"/>
              <a:t>, 2007).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https://encrypted-tbn1.gstatic.com/images?q=tbn:ANd9GcQVtJDVuPScJFLFp23HjgcHDH6rSpBJlPhJrn_Vs8-hTpYh_yX-W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309255"/>
            <a:ext cx="3381375" cy="279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3.gstatic.com/images?q=tbn:ANd9GcQ_nzdpKoEF_lF_1lc7bQB2EV7SqGtzb3DCejruTnYWXkndy0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87" y="4114800"/>
            <a:ext cx="3200400" cy="261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19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/>
              <a:t>387 B.C.</a:t>
            </a:r>
            <a:r>
              <a:rPr lang="en-US" dirty="0"/>
              <a:t> </a:t>
            </a:r>
            <a:r>
              <a:rPr lang="en-US" dirty="0" smtClean="0"/>
              <a:t>Plato </a:t>
            </a:r>
            <a:r>
              <a:rPr lang="en-US" dirty="0"/>
              <a:t>had a theory that the brain is the main mechanism of mental processes. (“All Psych”, 2003) </a:t>
            </a:r>
            <a:endParaRPr lang="en-US" b="1" dirty="0" smtClean="0"/>
          </a:p>
          <a:p>
            <a:r>
              <a:rPr lang="en-US" b="1" dirty="0" smtClean="0"/>
              <a:t>Late </a:t>
            </a:r>
            <a:r>
              <a:rPr lang="en-US" b="1" dirty="0"/>
              <a:t>1960’s</a:t>
            </a:r>
            <a:r>
              <a:rPr lang="en-US" dirty="0"/>
              <a:t> MAOIs (monoamine oxidase inhibitors), which were prescribed for depression, were taken off shelves due to major side effects, such as suicide. (</a:t>
            </a:r>
            <a:r>
              <a:rPr lang="en-US" dirty="0" err="1"/>
              <a:t>Glenmullen</a:t>
            </a:r>
            <a:r>
              <a:rPr lang="en-US" dirty="0"/>
              <a:t>, 2000) </a:t>
            </a:r>
            <a:endParaRPr lang="en-US" dirty="0" smtClean="0"/>
          </a:p>
          <a:p>
            <a:r>
              <a:rPr lang="en-US" b="1" dirty="0"/>
              <a:t>1969</a:t>
            </a:r>
            <a:r>
              <a:rPr lang="en-US" dirty="0"/>
              <a:t> </a:t>
            </a:r>
            <a:r>
              <a:rPr lang="en-US" dirty="0" err="1" smtClean="0"/>
              <a:t>Zelmid</a:t>
            </a:r>
            <a:r>
              <a:rPr lang="en-US" dirty="0" smtClean="0"/>
              <a:t> </a:t>
            </a:r>
            <a:r>
              <a:rPr lang="en-US" dirty="0"/>
              <a:t>by Astra. (Timeline, 2012)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68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SSRI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latin typeface="Arial Narrow" pitchFamily="34" charset="0"/>
              </a:rPr>
              <a:t>S</a:t>
            </a:r>
            <a:r>
              <a:rPr lang="en-US" sz="2800" dirty="0">
                <a:latin typeface="Arial Narrow" pitchFamily="34" charset="0"/>
              </a:rPr>
              <a:t>elective </a:t>
            </a:r>
            <a:r>
              <a:rPr lang="en-US" sz="2800" b="1" dirty="0" smtClean="0">
                <a:latin typeface="Arial Narrow" pitchFamily="34" charset="0"/>
              </a:rPr>
              <a:t>S</a:t>
            </a:r>
            <a:r>
              <a:rPr lang="en-US" sz="2800" dirty="0" smtClean="0">
                <a:latin typeface="Arial Narrow" pitchFamily="34" charset="0"/>
              </a:rPr>
              <a:t>erotonin </a:t>
            </a:r>
            <a:r>
              <a:rPr lang="en-US" sz="2800" b="1" dirty="0" smtClean="0">
                <a:latin typeface="Arial Narrow" pitchFamily="34" charset="0"/>
              </a:rPr>
              <a:t>R</a:t>
            </a:r>
            <a:r>
              <a:rPr lang="en-US" sz="2800" dirty="0" smtClean="0">
                <a:latin typeface="Arial Narrow" pitchFamily="34" charset="0"/>
              </a:rPr>
              <a:t>euptake </a:t>
            </a:r>
            <a:r>
              <a:rPr lang="en-US" sz="2800" b="1" dirty="0" smtClean="0">
                <a:latin typeface="Arial Narrow" pitchFamily="34" charset="0"/>
              </a:rPr>
              <a:t>I</a:t>
            </a:r>
            <a:r>
              <a:rPr lang="en-US" sz="2800" dirty="0" smtClean="0">
                <a:latin typeface="Arial Narrow" pitchFamily="34" charset="0"/>
              </a:rPr>
              <a:t>nhibitors </a:t>
            </a:r>
            <a:r>
              <a:rPr lang="en-US" sz="2800" dirty="0">
                <a:latin typeface="Arial Narrow" pitchFamily="34" charset="0"/>
              </a:rPr>
              <a:t>(SSRI) </a:t>
            </a:r>
            <a:endParaRPr lang="en-US" sz="2800" dirty="0" smtClean="0">
              <a:latin typeface="Arial Narrow" pitchFamily="34" charset="0"/>
            </a:endParaRPr>
          </a:p>
          <a:p>
            <a:pPr marL="0" indent="0" algn="ctr">
              <a:buNone/>
            </a:pPr>
            <a:endParaRPr lang="en-US" sz="2800" dirty="0" smtClean="0">
              <a:latin typeface="Arial Narrow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Arial Narrow" pitchFamily="34" charset="0"/>
              </a:rPr>
              <a:t>Can </a:t>
            </a:r>
            <a:r>
              <a:rPr lang="en-US" sz="2800" dirty="0">
                <a:latin typeface="Arial Narrow" pitchFamily="34" charset="0"/>
              </a:rPr>
              <a:t>improve not only depression but anxiety and other mental </a:t>
            </a:r>
            <a:r>
              <a:rPr lang="en-US" sz="2800" dirty="0" smtClean="0">
                <a:latin typeface="Arial Narrow" pitchFamily="34" charset="0"/>
              </a:rPr>
              <a:t>illnesses (WebMD</a:t>
            </a:r>
            <a:r>
              <a:rPr lang="en-US" sz="2800" dirty="0">
                <a:latin typeface="Arial Narrow" pitchFamily="34" charset="0"/>
              </a:rPr>
              <a:t>, 2012</a:t>
            </a:r>
            <a:r>
              <a:rPr lang="en-US" sz="2800" dirty="0" smtClean="0">
                <a:latin typeface="Arial Narrow" pitchFamily="34" charset="0"/>
              </a:rPr>
              <a:t>).</a:t>
            </a:r>
          </a:p>
          <a:p>
            <a:pPr>
              <a:buFont typeface="Courier New" pitchFamily="49" charset="0"/>
              <a:buChar char="o"/>
            </a:pPr>
            <a:endParaRPr lang="en-US" sz="2800" dirty="0" smtClean="0">
              <a:latin typeface="Arial Narrow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Arial Narrow" pitchFamily="34" charset="0"/>
              </a:rPr>
              <a:t>SSRIs </a:t>
            </a:r>
            <a:r>
              <a:rPr lang="en-US" sz="2800" dirty="0">
                <a:latin typeface="Arial Narrow" pitchFamily="34" charset="0"/>
              </a:rPr>
              <a:t>are known for improving mood and behaviors of individuals that are struggling with </a:t>
            </a:r>
            <a:r>
              <a:rPr lang="en-US" sz="2800" dirty="0" smtClean="0">
                <a:latin typeface="Arial Narrow" pitchFamily="34" charset="0"/>
              </a:rPr>
              <a:t>depression.</a:t>
            </a:r>
            <a:r>
              <a:rPr lang="en-US" sz="2800" dirty="0"/>
              <a:t> (WebMD, 2012)</a:t>
            </a:r>
            <a:endParaRPr lang="en-US" sz="2800" dirty="0">
              <a:latin typeface="Arial Narrow" pitchFamily="34" charset="0"/>
            </a:endParaRPr>
          </a:p>
        </p:txBody>
      </p:sp>
      <p:pic>
        <p:nvPicPr>
          <p:cNvPr id="1026" name="Picture 2" descr="http://www.lpklaw.com/images/stories/ss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29200"/>
            <a:ext cx="4419600" cy="1649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9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848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Depression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2" name="Picture 2" descr="http://img.medscape.com/slide/migrated/editorial/cmecircle/2005/3794/images/3794/slide0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92235"/>
            <a:ext cx="6769100" cy="50843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encrypted-tbn0.gstatic.com/images?q=tbn:ANd9GcQLHdTV3sPXY0X3PgLvWvOE-dST9wvcp24g8b0-25_iJ6JcKSX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64563">
            <a:off x="40180" y="1647724"/>
            <a:ext cx="2495550" cy="1838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6" name="Picture 6" descr="https://encrypted-tbn1.gstatic.com/images?q=tbn:ANd9GcRH9wIoOWN59NBO0pMyuTXcWYKxr3OjLvhAXL_a3nCp78NCiTR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68975">
            <a:off x="-52014" y="4766897"/>
            <a:ext cx="2619375" cy="17430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9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Depression: In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189949"/>
            <a:ext cx="4724400" cy="35813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/>
              <a:t>Over 18 million office visits a year</a:t>
            </a:r>
          </a:p>
          <a:p>
            <a:r>
              <a:rPr lang="en-US" dirty="0" smtClean="0"/>
              <a:t>Over 100 million prescriptions a year</a:t>
            </a:r>
          </a:p>
          <a:p>
            <a:r>
              <a:rPr lang="en-US" dirty="0" smtClean="0"/>
              <a:t>On the economic wallet</a:t>
            </a:r>
          </a:p>
          <a:p>
            <a:pPr lvl="1"/>
            <a:r>
              <a:rPr lang="en-US" dirty="0" smtClean="0"/>
              <a:t>ONLY $44 billion a year!</a:t>
            </a:r>
          </a:p>
          <a:p>
            <a:r>
              <a:rPr lang="en-US" dirty="0" smtClean="0"/>
              <a:t>“Clinical paradox”</a:t>
            </a:r>
          </a:p>
          <a:p>
            <a:pPr lvl="1"/>
            <a:r>
              <a:rPr lang="en-US" dirty="0" smtClean="0"/>
              <a:t>Only 1 out of 3 patients are accurately diagnosed</a:t>
            </a:r>
          </a:p>
          <a:p>
            <a:pPr lvl="1"/>
            <a:endParaRPr lang="en-US" dirty="0"/>
          </a:p>
        </p:txBody>
      </p:sp>
      <p:pic>
        <p:nvPicPr>
          <p:cNvPr id="11266" name="Picture 2" descr="http://4.bp.blogspot.com/-Wgb7qntGSIg/T5eHOrgk7OI/AAAAAAAAALI/QR1lFOi3OOY/s320/D08302_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200400" cy="46978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6172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Vrana</a:t>
            </a:r>
            <a:r>
              <a:rPr lang="en-US" dirty="0" smtClean="0"/>
              <a:t>, 2006)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168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848600" cy="10668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Video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267200" y="1600200"/>
            <a:ext cx="4419600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latin typeface="Arial Narrow" pitchFamily="34" charset="0"/>
              <a:hlinkClick r:id="rId4"/>
            </a:endParaRPr>
          </a:p>
          <a:p>
            <a:pPr marL="0" indent="0" algn="ctr">
              <a:buNone/>
            </a:pPr>
            <a:endParaRPr lang="en-US" dirty="0">
              <a:latin typeface="Arial Narrow" pitchFamily="34" charset="0"/>
              <a:hlinkClick r:id="rId4"/>
            </a:endParaRPr>
          </a:p>
          <a:p>
            <a:pPr marL="0" indent="0" algn="ctr">
              <a:buNone/>
            </a:pPr>
            <a:endParaRPr lang="en-US" dirty="0" smtClean="0">
              <a:latin typeface="Arial Narrow" pitchFamily="34" charset="0"/>
              <a:hlinkClick r:id="rId4"/>
            </a:endParaRPr>
          </a:p>
          <a:p>
            <a:pPr marL="0" indent="0" algn="ctr">
              <a:buNone/>
            </a:pPr>
            <a:r>
              <a:rPr lang="en-US" dirty="0" smtClean="0">
                <a:latin typeface="Arial Narrow" pitchFamily="34" charset="0"/>
                <a:hlinkClick r:id="rId4"/>
              </a:rPr>
              <a:t>How SSRIs Work</a:t>
            </a:r>
            <a:endParaRPr lang="en-US" dirty="0" smtClean="0">
              <a:latin typeface="Arial Narrow" pitchFamily="34" charset="0"/>
            </a:endParaRPr>
          </a:p>
        </p:txBody>
      </p:sp>
      <p:pic>
        <p:nvPicPr>
          <p:cNvPr id="3074" name="Picture 2" descr="http://withfriendship.com/images/g/34484/SSRI-pict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3857625" cy="3819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6C2D-0254-4E94-95B1-6D4D45CB900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2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10987</TotalTime>
  <Words>845</Words>
  <Application>Microsoft Office PowerPoint</Application>
  <PresentationFormat>On-screen Show (4:3)</PresentationFormat>
  <Paragraphs>121</Paragraphs>
  <Slides>22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Society is Too Dependent on SSRIs</vt:lpstr>
      <vt:lpstr>Disclaimer</vt:lpstr>
      <vt:lpstr>Science</vt:lpstr>
      <vt:lpstr>Technology</vt:lpstr>
      <vt:lpstr>History</vt:lpstr>
      <vt:lpstr>SSRI</vt:lpstr>
      <vt:lpstr>Depression</vt:lpstr>
      <vt:lpstr>Depression: In Numbers</vt:lpstr>
      <vt:lpstr>Video</vt:lpstr>
      <vt:lpstr>Side Effects</vt:lpstr>
      <vt:lpstr>Other Treatments</vt:lpstr>
      <vt:lpstr>Therapies</vt:lpstr>
      <vt:lpstr>Placebo</vt:lpstr>
      <vt:lpstr>“The Placebo Effect” Studies</vt:lpstr>
      <vt:lpstr>Government</vt:lpstr>
      <vt:lpstr>Insurance</vt:lpstr>
      <vt:lpstr>Lawsuit – Black Box</vt:lpstr>
      <vt:lpstr>Lawsuit- Zoloft</vt:lpstr>
      <vt:lpstr>Lawsuit- Pregnancy</vt:lpstr>
      <vt:lpstr>Future Implications</vt:lpstr>
      <vt:lpstr>Work Cited</vt:lpstr>
      <vt:lpstr>Work Cited Continued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Society is Too Dependent on SSRI’s</dc:title>
  <dc:creator>Rachel</dc:creator>
  <cp:lastModifiedBy>Kyle Kauffman</cp:lastModifiedBy>
  <cp:revision>50</cp:revision>
  <dcterms:created xsi:type="dcterms:W3CDTF">2012-11-08T17:11:24Z</dcterms:created>
  <dcterms:modified xsi:type="dcterms:W3CDTF">2012-11-21T10:21:21Z</dcterms:modified>
</cp:coreProperties>
</file>